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475" r:id="rId3"/>
    <p:sldId id="472" r:id="rId4"/>
    <p:sldId id="477" r:id="rId5"/>
    <p:sldId id="478" r:id="rId6"/>
    <p:sldId id="479" r:id="rId7"/>
    <p:sldId id="481" r:id="rId8"/>
    <p:sldId id="467" r:id="rId9"/>
    <p:sldId id="464" r:id="rId10"/>
    <p:sldId id="487" r:id="rId11"/>
    <p:sldId id="469" r:id="rId12"/>
    <p:sldId id="482" r:id="rId13"/>
    <p:sldId id="483" r:id="rId14"/>
    <p:sldId id="488" r:id="rId15"/>
    <p:sldId id="484" r:id="rId16"/>
    <p:sldId id="486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FF99FF"/>
    <a:srgbClr val="FF3300"/>
    <a:srgbClr val="99FFCC"/>
    <a:srgbClr val="0000FF"/>
    <a:srgbClr val="660066"/>
    <a:srgbClr val="FF6600"/>
    <a:srgbClr val="006666"/>
    <a:srgbClr val="00CC99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9" autoAdjust="0"/>
    <p:restoredTop sz="89427" autoAdjust="0"/>
  </p:normalViewPr>
  <p:slideViewPr>
    <p:cSldViewPr snapToGrid="0">
      <p:cViewPr>
        <p:scale>
          <a:sx n="60" d="100"/>
          <a:sy n="60" d="100"/>
        </p:scale>
        <p:origin x="-143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528"/>
    </p:cViewPr>
  </p:sorterViewPr>
  <p:notesViewPr>
    <p:cSldViewPr snapToGrid="0">
      <p:cViewPr varScale="1">
        <p:scale>
          <a:sx n="78" d="100"/>
          <a:sy n="78" d="100"/>
        </p:scale>
        <p:origin x="-4002" y="-102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新細明體" charset="-120"/>
              </a:defRPr>
            </a:lvl1pPr>
          </a:lstStyle>
          <a:p>
            <a:pPr>
              <a:defRPr/>
            </a:pPr>
            <a:fld id="{79CB2B2C-D7EE-416D-97CD-751F8EB05190}" type="datetimeFigureOut">
              <a:rPr lang="en-US"/>
              <a:pPr>
                <a:defRPr/>
              </a:pPr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新細明體" charset="-120"/>
              </a:defRPr>
            </a:lvl1pPr>
          </a:lstStyle>
          <a:p>
            <a:pPr>
              <a:defRPr/>
            </a:pPr>
            <a:fld id="{32B47238-131E-4E99-924B-760D476E9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kumimoji="0"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87CE8B2D-381C-43BB-AB55-1E65F14857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1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10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11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12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13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14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15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16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2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3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4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5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6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7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8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CF50E4D2-DBAB-448F-A644-331C0967CE95}" type="slidenum">
              <a:rPr lang="zh-TW" altLang="en-US" smtClean="0"/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9</a:t>
            </a:fld>
            <a:endParaRPr lang="en-US" altLang="zh-TW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zh-TW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91B6-00F4-4509-A349-80B661C833B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2F20F-CADF-4B81-9EB8-6446B3B5B5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F0BC6-FAD5-40D6-9A60-C0EDF58E802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98502-96A8-4BF7-99CB-065752D43B5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3273E-6C0B-4F00-8F13-6337879BCCC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FD858-1A6F-4906-984D-107A68EBF10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00D6D-EFB6-4E6B-8DE6-0F7F5D6E49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412B9-5B57-4B0A-8004-BF97576BF2C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810A3-226C-485C-9AEF-285034557C4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135C-6E52-4FDA-BC7E-8E70A6A4060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A9228-30A6-4C29-BE66-4A63A7FCCEA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fld id="{F92FCD53-00F8-4B30-A5E3-495E1F3A2BF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1" name="Picture 6" descr="Cslds_background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" descr="CEHKSL_logo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3870325"/>
            <a:ext cx="2103438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7" descr="CentreLogo with Text (outlined)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35588" y="6151563"/>
            <a:ext cx="81597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8" descr="kto_acknowledgement-line-01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235700" y="6127750"/>
            <a:ext cx="268605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8" r:id="rId2"/>
    <p:sldLayoutId id="2147483867" r:id="rId3"/>
    <p:sldLayoutId id="2147483866" r:id="rId4"/>
    <p:sldLayoutId id="2147483865" r:id="rId5"/>
    <p:sldLayoutId id="2147483864" r:id="rId6"/>
    <p:sldLayoutId id="2147483863" r:id="rId7"/>
    <p:sldLayoutId id="2147483862" r:id="rId8"/>
    <p:sldLayoutId id="2147483861" r:id="rId9"/>
    <p:sldLayoutId id="2147483860" r:id="rId10"/>
    <p:sldLayoutId id="21474838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426742"/>
            <a:ext cx="9144000" cy="1590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zh-TW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認識聯合國</a:t>
            </a:r>
            <a:endParaRPr lang="en-US" altLang="zh-TW" sz="6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zh-TW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《殘疾人權利公約》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92748" y="3660199"/>
            <a:ext cx="6511141" cy="1590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手語導師</a:t>
            </a:r>
            <a:r>
              <a:rPr lang="en-US" altLang="zh-TW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余安琳小姐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講者：俞斌先生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　</a:t>
            </a:r>
            <a:endParaRPr lang="zh-TW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0" y="693720"/>
            <a:ext cx="9144000" cy="488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38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7922" y="1045812"/>
            <a:ext cx="789852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zh-HK" altLang="en-US" sz="3500" dirty="0" smtClean="0">
                <a:latin typeface="標楷體" pitchFamily="65" charset="-120"/>
                <a:ea typeface="標楷體" pitchFamily="65" charset="-120"/>
              </a:rPr>
              <a:t>你</a:t>
            </a:r>
            <a:r>
              <a:rPr lang="zh-HK" altLang="en-US" sz="3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什麼時候</a:t>
            </a:r>
            <a:r>
              <a:rPr lang="zh-HK" altLang="en-US" sz="3500" dirty="0" smtClean="0">
                <a:latin typeface="標楷體" pitchFamily="65" charset="-120"/>
                <a:ea typeface="標楷體" pitchFamily="65" charset="-120"/>
              </a:rPr>
              <a:t>生日？（中文文法</a:t>
            </a:r>
            <a:r>
              <a:rPr lang="en-US" altLang="zh-HK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zh-HK" sz="35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altLang="zh-HK" sz="3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When</a:t>
            </a:r>
            <a:r>
              <a:rPr lang="en-US" altLang="zh-HK" sz="3500" dirty="0" smtClean="0">
                <a:latin typeface="標楷體" pitchFamily="65" charset="-120"/>
                <a:ea typeface="標楷體" pitchFamily="65" charset="-120"/>
              </a:rPr>
              <a:t> is your birthday? (</a:t>
            </a:r>
            <a:r>
              <a:rPr lang="zh-HK" altLang="en-US" sz="3500" dirty="0" smtClean="0">
                <a:latin typeface="標楷體" pitchFamily="65" charset="-120"/>
                <a:ea typeface="標楷體" pitchFamily="65" charset="-120"/>
              </a:rPr>
              <a:t>英語文法）</a:t>
            </a:r>
            <a:endParaRPr lang="en-US" altLang="zh-HK" sz="35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endParaRPr lang="en-US" altLang="zh-HK" sz="35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zh-HK" altLang="en-US" sz="3500" dirty="0" smtClean="0">
                <a:latin typeface="標楷體" pitchFamily="65" charset="-120"/>
                <a:ea typeface="標楷體" pitchFamily="65" charset="-120"/>
              </a:rPr>
              <a:t>你  生日  </a:t>
            </a:r>
            <a:r>
              <a:rPr lang="zh-HK" altLang="en-US" sz="3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什麼時候</a:t>
            </a:r>
            <a:r>
              <a:rPr lang="zh-HK" altLang="en-US" sz="3500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en-US" altLang="zh-HK" sz="3500" dirty="0" smtClean="0">
                <a:latin typeface="標楷體" pitchFamily="65" charset="-120"/>
                <a:ea typeface="標楷體" pitchFamily="65" charset="-120"/>
              </a:rPr>
              <a:t> (</a:t>
            </a:r>
            <a:r>
              <a:rPr lang="zh-HK" altLang="en-US" sz="3500" dirty="0" smtClean="0">
                <a:latin typeface="標楷體" pitchFamily="65" charset="-120"/>
                <a:ea typeface="標楷體" pitchFamily="65" charset="-120"/>
              </a:rPr>
              <a:t>香港手語文法）</a:t>
            </a: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0266" y="4319721"/>
            <a:ext cx="8418782" cy="148198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/>
            <a:r>
              <a:rPr lang="zh-TW" alt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由此可見，中文和英語都是語言，</a:t>
            </a:r>
            <a:endParaRPr lang="en-US" altLang="zh-TW" sz="3000" b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857250" indent="-857250" algn="ctr"/>
            <a:r>
              <a:rPr lang="zh-TW" alt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有其規則和規律（語法）</a:t>
            </a:r>
            <a:endParaRPr lang="en-US" altLang="zh-TW" sz="3000" b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857250" indent="-857250" algn="ctr"/>
            <a:r>
              <a:rPr lang="zh-TW" alt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同樣，手語也是語言，也有其規則和規律（語法）</a:t>
            </a:r>
            <a:endParaRPr lang="zh-TW" alt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0" y="693720"/>
            <a:ext cx="9144000" cy="488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38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1" name="Picture 25" descr="http://superbest.typepad.com/.a/6a00d83451b39269e2012875bc88d8970c-800w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DEBEC"/>
              </a:clrFrom>
              <a:clrTo>
                <a:srgbClr val="EDEB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5177" y="3071538"/>
            <a:ext cx="4029193" cy="3024336"/>
          </a:xfrm>
          <a:prstGeom prst="ellipse">
            <a:avLst/>
          </a:prstGeom>
          <a:ln w="25400" cap="rnd">
            <a:solidFill>
              <a:srgbClr val="FFC000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323850" y="1969168"/>
            <a:ext cx="8480425" cy="4702175"/>
            <a:chOff x="1172" y="1296"/>
            <a:chExt cx="3916" cy="2172"/>
          </a:xfrm>
        </p:grpSpPr>
        <p:sp>
          <p:nvSpPr>
            <p:cNvPr id="13" name="Freeform 4"/>
            <p:cNvSpPr>
              <a:spLocks noEditPoints="1"/>
            </p:cNvSpPr>
            <p:nvPr/>
          </p:nvSpPr>
          <p:spPr bwMode="gray">
            <a:xfrm rot="20241944">
              <a:off x="1347" y="1733"/>
              <a:ext cx="3093" cy="1527"/>
            </a:xfrm>
            <a:custGeom>
              <a:avLst/>
              <a:gdLst/>
              <a:ahLst/>
              <a:cxnLst>
                <a:cxn ang="0">
                  <a:pos x="1692" y="12"/>
                </a:cxn>
                <a:cxn ang="0">
                  <a:pos x="1234" y="74"/>
                </a:cxn>
                <a:cxn ang="0">
                  <a:pos x="828" y="182"/>
                </a:cxn>
                <a:cxn ang="0">
                  <a:pos x="486" y="330"/>
                </a:cxn>
                <a:cxn ang="0">
                  <a:pos x="226" y="510"/>
                </a:cxn>
                <a:cxn ang="0">
                  <a:pos x="58" y="718"/>
                </a:cxn>
                <a:cxn ang="0">
                  <a:pos x="0" y="944"/>
                </a:cxn>
                <a:cxn ang="0">
                  <a:pos x="58" y="1170"/>
                </a:cxn>
                <a:cxn ang="0">
                  <a:pos x="226" y="1378"/>
                </a:cxn>
                <a:cxn ang="0">
                  <a:pos x="486" y="1558"/>
                </a:cxn>
                <a:cxn ang="0">
                  <a:pos x="828" y="1706"/>
                </a:cxn>
                <a:cxn ang="0">
                  <a:pos x="1234" y="1814"/>
                </a:cxn>
                <a:cxn ang="0">
                  <a:pos x="1692" y="1876"/>
                </a:cxn>
                <a:cxn ang="0">
                  <a:pos x="2186" y="1884"/>
                </a:cxn>
                <a:cxn ang="0">
                  <a:pos x="2658" y="1840"/>
                </a:cxn>
                <a:cxn ang="0">
                  <a:pos x="3084" y="1746"/>
                </a:cxn>
                <a:cxn ang="0">
                  <a:pos x="3448" y="1612"/>
                </a:cxn>
                <a:cxn ang="0">
                  <a:pos x="3738" y="1442"/>
                </a:cxn>
                <a:cxn ang="0">
                  <a:pos x="3938" y="1242"/>
                </a:cxn>
                <a:cxn ang="0">
                  <a:pos x="4034" y="1022"/>
                </a:cxn>
                <a:cxn ang="0">
                  <a:pos x="4014" y="790"/>
                </a:cxn>
                <a:cxn ang="0">
                  <a:pos x="3882" y="576"/>
                </a:cxn>
                <a:cxn ang="0">
                  <a:pos x="3650" y="386"/>
                </a:cxn>
                <a:cxn ang="0">
                  <a:pos x="3334" y="228"/>
                </a:cxn>
                <a:cxn ang="0">
                  <a:pos x="2948" y="106"/>
                </a:cxn>
                <a:cxn ang="0">
                  <a:pos x="2506" y="28"/>
                </a:cxn>
                <a:cxn ang="0">
                  <a:pos x="2020" y="0"/>
                </a:cxn>
                <a:cxn ang="0">
                  <a:pos x="1606" y="1736"/>
                </a:cxn>
                <a:cxn ang="0">
                  <a:pos x="1164" y="1678"/>
                </a:cxn>
                <a:cxn ang="0">
                  <a:pos x="776" y="1576"/>
                </a:cxn>
                <a:cxn ang="0">
                  <a:pos x="458" y="1436"/>
                </a:cxn>
                <a:cxn ang="0">
                  <a:pos x="224" y="1266"/>
                </a:cxn>
                <a:cxn ang="0">
                  <a:pos x="88" y="1074"/>
                </a:cxn>
                <a:cxn ang="0">
                  <a:pos x="68" y="864"/>
                </a:cxn>
                <a:cxn ang="0">
                  <a:pos x="166" y="664"/>
                </a:cxn>
                <a:cxn ang="0">
                  <a:pos x="370" y="486"/>
                </a:cxn>
                <a:cxn ang="0">
                  <a:pos x="662" y="336"/>
                </a:cxn>
                <a:cxn ang="0">
                  <a:pos x="1028" y="222"/>
                </a:cxn>
                <a:cxn ang="0">
                  <a:pos x="1454" y="148"/>
                </a:cxn>
                <a:cxn ang="0">
                  <a:pos x="1922" y="120"/>
                </a:cxn>
                <a:cxn ang="0">
                  <a:pos x="2392" y="148"/>
                </a:cxn>
                <a:cxn ang="0">
                  <a:pos x="2818" y="222"/>
                </a:cxn>
                <a:cxn ang="0">
                  <a:pos x="3184" y="336"/>
                </a:cxn>
                <a:cxn ang="0">
                  <a:pos x="3476" y="486"/>
                </a:cxn>
                <a:cxn ang="0">
                  <a:pos x="3680" y="664"/>
                </a:cxn>
                <a:cxn ang="0">
                  <a:pos x="3778" y="864"/>
                </a:cxn>
                <a:cxn ang="0">
                  <a:pos x="3758" y="1074"/>
                </a:cxn>
                <a:cxn ang="0">
                  <a:pos x="3622" y="1266"/>
                </a:cxn>
                <a:cxn ang="0">
                  <a:pos x="3388" y="1436"/>
                </a:cxn>
                <a:cxn ang="0">
                  <a:pos x="3070" y="1576"/>
                </a:cxn>
                <a:cxn ang="0">
                  <a:pos x="2682" y="1678"/>
                </a:cxn>
                <a:cxn ang="0">
                  <a:pos x="2240" y="1736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" name="Oval 5"/>
            <p:cNvSpPr>
              <a:spLocks noChangeArrowheads="1"/>
            </p:cNvSpPr>
            <p:nvPr/>
          </p:nvSpPr>
          <p:spPr bwMode="gray">
            <a:xfrm rot="-1543677">
              <a:off x="2736" y="1728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gray">
            <a:xfrm rot="-1543677">
              <a:off x="4416" y="182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gray">
            <a:xfrm rot="-1543677">
              <a:off x="1503" y="3202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gray">
            <a:xfrm rot="-1543677">
              <a:off x="3817" y="3072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" name="Oval 10"/>
            <p:cNvSpPr>
              <a:spLocks noChangeArrowheads="1"/>
            </p:cNvSpPr>
            <p:nvPr/>
          </p:nvSpPr>
          <p:spPr bwMode="gray">
            <a:xfrm>
              <a:off x="2407" y="1296"/>
              <a:ext cx="72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zh-TW"/>
            </a:p>
          </p:txBody>
        </p:sp>
        <p:sp>
          <p:nvSpPr>
            <p:cNvPr id="19" name="Oval 12"/>
            <p:cNvSpPr>
              <a:spLocks noChangeArrowheads="1"/>
            </p:cNvSpPr>
            <p:nvPr/>
          </p:nvSpPr>
          <p:spPr bwMode="gray">
            <a:xfrm>
              <a:off x="1172" y="2774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zh-TW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gray">
            <a:xfrm>
              <a:off x="3409" y="2659"/>
              <a:ext cx="719" cy="694"/>
            </a:xfrm>
            <a:prstGeom prst="ellipse">
              <a:avLst/>
            </a:prstGeom>
            <a:gradFill rotWithShape="1">
              <a:gsLst>
                <a:gs pos="0">
                  <a:srgbClr val="692AA2"/>
                </a:gs>
                <a:gs pos="100000">
                  <a:srgbClr val="250F3A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/>
            </a:p>
          </p:txBody>
        </p:sp>
        <p:sp>
          <p:nvSpPr>
            <p:cNvPr id="21" name="Oval 14"/>
            <p:cNvSpPr>
              <a:spLocks noChangeArrowheads="1"/>
            </p:cNvSpPr>
            <p:nvPr/>
          </p:nvSpPr>
          <p:spPr bwMode="gray">
            <a:xfrm>
              <a:off x="4072" y="1420"/>
              <a:ext cx="68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zh-TW" b="1"/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gray">
            <a:xfrm>
              <a:off x="2551" y="1522"/>
              <a:ext cx="4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2800" b="1">
                  <a:solidFill>
                    <a:schemeClr val="bg1"/>
                  </a:solidFill>
                  <a:latin typeface="Adobe 繁黑體 Std B" pitchFamily="34" charset="-120"/>
                  <a:ea typeface="Adobe 繁黑體 Std B" pitchFamily="34" charset="-120"/>
                </a:rPr>
                <a:t>交談</a:t>
              </a:r>
              <a:endParaRPr lang="en-US" altLang="zh-TW" sz="2800" b="1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gray">
            <a:xfrm>
              <a:off x="4065" y="1553"/>
              <a:ext cx="698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zh-TW" altLang="en-US" sz="2800" b="1">
                  <a:solidFill>
                    <a:schemeClr val="bg1"/>
                  </a:solidFill>
                  <a:latin typeface="Adobe 繁黑體 Std B" pitchFamily="34" charset="-120"/>
                  <a:ea typeface="Adobe 繁黑體 Std B" pitchFamily="34" charset="-120"/>
                </a:rPr>
                <a:t>面對面</a:t>
              </a:r>
              <a:endParaRPr lang="en-US" altLang="zh-TW" sz="2800" b="1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endParaRPr>
            </a:p>
            <a:p>
              <a:pPr algn="ctr" eaLnBrk="0" hangingPunct="0"/>
              <a:r>
                <a:rPr lang="zh-TW" altLang="en-US" sz="2800" b="1">
                  <a:solidFill>
                    <a:schemeClr val="bg1"/>
                  </a:solidFill>
                  <a:latin typeface="Adobe 繁黑體 Std B" pitchFamily="34" charset="-120"/>
                  <a:ea typeface="Adobe 繁黑體 Std B" pitchFamily="34" charset="-120"/>
                </a:rPr>
                <a:t>讀唇</a:t>
              </a:r>
              <a:endParaRPr lang="en-US" altLang="zh-TW" sz="2800" b="1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gray">
            <a:xfrm>
              <a:off x="3562" y="2952"/>
              <a:ext cx="4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2800" b="1">
                  <a:solidFill>
                    <a:schemeClr val="bg1"/>
                  </a:solidFill>
                  <a:latin typeface="Adobe 繁黑體 Std B" pitchFamily="34" charset="-120"/>
                  <a:ea typeface="Adobe 繁黑體 Std B" pitchFamily="34" charset="-120"/>
                </a:rPr>
                <a:t>手語</a:t>
              </a:r>
              <a:endParaRPr lang="en-US" altLang="zh-TW" sz="2800" b="1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gray">
            <a:xfrm>
              <a:off x="1317" y="3019"/>
              <a:ext cx="4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2800" b="1">
                  <a:solidFill>
                    <a:schemeClr val="bg1"/>
                  </a:solidFill>
                  <a:latin typeface="Adobe 繁黑體 Std B" pitchFamily="34" charset="-120"/>
                  <a:ea typeface="Adobe 繁黑體 Std B" pitchFamily="34" charset="-120"/>
                </a:rPr>
                <a:t>紙筆</a:t>
              </a:r>
              <a:endParaRPr lang="en-US" altLang="zh-TW" sz="2800" b="1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</p:grpSp>
      <p:sp>
        <p:nvSpPr>
          <p:cNvPr id="26" name="弧形 52"/>
          <p:cNvSpPr/>
          <p:nvPr/>
        </p:nvSpPr>
        <p:spPr bwMode="auto">
          <a:xfrm rot="16423488">
            <a:off x="5115719" y="1477837"/>
            <a:ext cx="776287" cy="2670175"/>
          </a:xfrm>
          <a:prstGeom prst="arc">
            <a:avLst>
              <a:gd name="adj1" fmla="val 16500211"/>
              <a:gd name="adj2" fmla="val 5161792"/>
            </a:avLst>
          </a:prstGeom>
          <a:noFill/>
          <a:ln w="60325" cap="flat" cmpd="sng" algn="ctr">
            <a:solidFill>
              <a:srgbClr val="FFC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latin typeface="Arial" pitchFamily="34" charset="0"/>
            </a:endParaRPr>
          </a:p>
        </p:txBody>
      </p:sp>
      <p:sp>
        <p:nvSpPr>
          <p:cNvPr id="27" name="弧形 53"/>
          <p:cNvSpPr/>
          <p:nvPr/>
        </p:nvSpPr>
        <p:spPr bwMode="auto">
          <a:xfrm rot="5400000">
            <a:off x="2886075" y="3699543"/>
            <a:ext cx="1079500" cy="4165600"/>
          </a:xfrm>
          <a:prstGeom prst="arc">
            <a:avLst>
              <a:gd name="adj1" fmla="val 16370140"/>
              <a:gd name="adj2" fmla="val 5161792"/>
            </a:avLst>
          </a:prstGeom>
          <a:noFill/>
          <a:ln w="60325" cap="flat" cmpd="sng" algn="ctr">
            <a:solidFill>
              <a:srgbClr val="FFC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latin typeface="Arial" pitchFamily="34" charset="0"/>
            </a:endParaRPr>
          </a:p>
        </p:txBody>
      </p:sp>
      <p:sp>
        <p:nvSpPr>
          <p:cNvPr id="28" name="弧形 54"/>
          <p:cNvSpPr/>
          <p:nvPr/>
        </p:nvSpPr>
        <p:spPr bwMode="auto">
          <a:xfrm rot="13327374">
            <a:off x="1914525" y="2489868"/>
            <a:ext cx="974725" cy="3683000"/>
          </a:xfrm>
          <a:prstGeom prst="arc">
            <a:avLst>
              <a:gd name="adj1" fmla="val 16228962"/>
              <a:gd name="adj2" fmla="val 4995170"/>
            </a:avLst>
          </a:prstGeom>
          <a:noFill/>
          <a:ln w="60325" cap="flat" cmpd="sng" algn="ctr">
            <a:solidFill>
              <a:srgbClr val="FFC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latin typeface="Arial" pitchFamily="34" charset="0"/>
            </a:endParaRPr>
          </a:p>
        </p:txBody>
      </p:sp>
      <p:sp>
        <p:nvSpPr>
          <p:cNvPr id="29" name="弧形 55"/>
          <p:cNvSpPr/>
          <p:nvPr/>
        </p:nvSpPr>
        <p:spPr bwMode="auto">
          <a:xfrm rot="1930623">
            <a:off x="6657975" y="2718468"/>
            <a:ext cx="827088" cy="3087688"/>
          </a:xfrm>
          <a:prstGeom prst="arc">
            <a:avLst>
              <a:gd name="adj1" fmla="val 16298296"/>
              <a:gd name="adj2" fmla="val 5161792"/>
            </a:avLst>
          </a:prstGeom>
          <a:noFill/>
          <a:ln w="60325" cap="flat" cmpd="sng" algn="ctr">
            <a:solidFill>
              <a:srgbClr val="FFC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latin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9544" y="748230"/>
            <a:ext cx="8481849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手語不一定局限於聾人使用，弱聽和健聽人士也可以學習手語和口語，大家有了共通的語言，我們共融的世界便會變得更廣更闊。</a:t>
            </a:r>
            <a:endParaRPr kumimoji="0" lang="en-US" altLang="zh-TW" sz="3200" dirty="0" smtClean="0">
              <a:latin typeface="標楷體"/>
              <a:ea typeface="標楷體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93720"/>
            <a:ext cx="9144000" cy="488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38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4181" y="804044"/>
            <a:ext cx="37753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第九條 </a:t>
            </a:r>
            <a:r>
              <a:rPr lang="en-US" altLang="zh-TW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–</a:t>
            </a:r>
            <a:r>
              <a:rPr lang="zh-TW" alt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 無障礙</a:t>
            </a:r>
            <a:endParaRPr lang="zh-TW" altLang="en-US" sz="3500" dirty="0"/>
          </a:p>
        </p:txBody>
      </p:sp>
      <p:sp>
        <p:nvSpPr>
          <p:cNvPr id="8" name="Rectangle 7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122" name="Picture 2" descr="http://pic.hsw.cn/0/12/60/04/12600488_9521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8897"/>
            <a:ext cx="4219747" cy="2700638"/>
          </a:xfrm>
          <a:prstGeom prst="rect">
            <a:avLst/>
          </a:prstGeom>
          <a:noFill/>
        </p:spPr>
      </p:pic>
      <p:pic>
        <p:nvPicPr>
          <p:cNvPr id="5126" name="Picture 6" descr="http://img.szhk.com/Image/2012/05/18/201205181040321141.jpg"/>
          <p:cNvPicPr>
            <a:picLocks noChangeAspect="1" noChangeArrowheads="1"/>
          </p:cNvPicPr>
          <p:nvPr/>
        </p:nvPicPr>
        <p:blipFill>
          <a:blip r:embed="rId4" cstate="print"/>
          <a:srcRect r="6619"/>
          <a:stretch>
            <a:fillRect/>
          </a:stretch>
        </p:blipFill>
        <p:spPr bwMode="auto">
          <a:xfrm>
            <a:off x="4919276" y="1376965"/>
            <a:ext cx="4109710" cy="281666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727680" y="6258909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相片來源：中新網及香港文匯報</a:t>
            </a:r>
            <a:endParaRPr lang="zh-TW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44565" y="422513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紐約市長</a:t>
            </a:r>
            <a:endParaRPr lang="zh-TW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74232" y="422513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香港特首</a:t>
            </a:r>
            <a:endParaRPr lang="zh-TW" altLang="en-US" b="1" dirty="0"/>
          </a:p>
        </p:txBody>
      </p:sp>
      <p:pic>
        <p:nvPicPr>
          <p:cNvPr id="11266" name="Picture 2" descr="http://orientaldaily.on.cc/cnt/lifestyle/20131111/photo/1111-00298-001b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63915" y="3642092"/>
            <a:ext cx="3257316" cy="236457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736427" y="595934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食物及衛生局局長</a:t>
            </a:r>
            <a:endParaRPr lang="zh-TW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0" y="693720"/>
            <a:ext cx="9144000" cy="488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38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4135" y="1690399"/>
            <a:ext cx="8421139" cy="3291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提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供各種形式的現場協助和仲介，包括提供嚮導、朗讀員和</a:t>
            </a:r>
            <a:r>
              <a:rPr lang="zh-TW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專業手語譯員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，以利向公眾開放的建築和其他設施的無障礙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促進向殘疾人提供其他適當形式的協助和支助，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以確保殘疾人獲得信息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；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TW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4181" y="804044"/>
            <a:ext cx="37753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第九條 </a:t>
            </a:r>
            <a:r>
              <a:rPr lang="en-US" altLang="zh-TW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–</a:t>
            </a:r>
            <a:r>
              <a:rPr lang="zh-TW" alt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 無障礙</a:t>
            </a:r>
            <a:endParaRPr lang="zh-TW" altLang="en-US" sz="3500" dirty="0"/>
          </a:p>
        </p:txBody>
      </p:sp>
      <p:sp>
        <p:nvSpPr>
          <p:cNvPr id="8" name="Rectangle 7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0" y="693720"/>
            <a:ext cx="9144000" cy="488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38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761" y="804044"/>
            <a:ext cx="422423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第二十四條 </a:t>
            </a:r>
            <a:r>
              <a:rPr lang="en-US" altLang="zh-TW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–</a:t>
            </a:r>
            <a:r>
              <a:rPr lang="zh-TW" alt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 教育</a:t>
            </a:r>
            <a:endParaRPr lang="zh-TW" altLang="en-US" sz="3500" dirty="0"/>
          </a:p>
        </p:txBody>
      </p:sp>
      <p:sp>
        <p:nvSpPr>
          <p:cNvPr id="8" name="Rectangle 7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0" name="Picture 2" descr="http://the-sun.on.cc/cnt/news/20140502/photo/0502-00407-049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4558" y="1688954"/>
            <a:ext cx="4639442" cy="354831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27680" y="625890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相片來源</a:t>
            </a:r>
            <a:r>
              <a:rPr lang="zh-TW" altLang="en-US" dirty="0" smtClean="0"/>
              <a:t>：</a:t>
            </a:r>
            <a:r>
              <a:rPr lang="zh-TW" altLang="en-US" dirty="0" smtClean="0"/>
              <a:t>東網</a:t>
            </a:r>
            <a:endParaRPr lang="zh-TW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77404" y="5313006"/>
            <a:ext cx="4619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九龍灣聖若翰天主教小學共融班上有兩名老師授課</a:t>
            </a:r>
            <a:r>
              <a:rPr lang="zh-TW" altLang="en-US" dirty="0" smtClean="0"/>
              <a:t>，提供手語雙語教學給聾健學生。</a:t>
            </a:r>
            <a:endParaRPr lang="zh-TW" altLang="en-US" dirty="0"/>
          </a:p>
        </p:txBody>
      </p:sp>
      <p:pic>
        <p:nvPicPr>
          <p:cNvPr id="2052" name="Picture 4" descr="http://4.bp.blogspot.com/_h-Hf_VKh5_s/TRX4eG7ug6I/AAAAAAAADNM/z5LYn-bA400/s1600/CIMG8746.JPG"/>
          <p:cNvPicPr>
            <a:picLocks noChangeAspect="1" noChangeArrowheads="1"/>
          </p:cNvPicPr>
          <p:nvPr/>
        </p:nvPicPr>
        <p:blipFill>
          <a:blip r:embed="rId4" cstate="print"/>
          <a:srcRect t="13115"/>
          <a:stretch>
            <a:fillRect/>
          </a:stretch>
        </p:blipFill>
        <p:spPr bwMode="auto">
          <a:xfrm>
            <a:off x="219257" y="1513489"/>
            <a:ext cx="3846785" cy="2506717"/>
          </a:xfrm>
          <a:prstGeom prst="rect">
            <a:avLst/>
          </a:prstGeom>
          <a:noFill/>
        </p:spPr>
      </p:pic>
      <p:pic>
        <p:nvPicPr>
          <p:cNvPr id="2054" name="Picture 6" descr="http://www.tcsh.hlc.edu.tw/mediafile/14660032/active/380/2014-3/12014-3-11-13-31-57-pic1.jpg"/>
          <p:cNvPicPr>
            <a:picLocks noChangeAspect="1" noChangeArrowheads="1"/>
          </p:cNvPicPr>
          <p:nvPr/>
        </p:nvPicPr>
        <p:blipFill>
          <a:blip r:embed="rId5" cstate="print"/>
          <a:srcRect t="10424" r="12453" b="12058"/>
          <a:stretch>
            <a:fillRect/>
          </a:stretch>
        </p:blipFill>
        <p:spPr bwMode="auto">
          <a:xfrm>
            <a:off x="223561" y="4146330"/>
            <a:ext cx="3901401" cy="230176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0" y="693720"/>
            <a:ext cx="9144000" cy="488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38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4135" y="1690399"/>
            <a:ext cx="8421139" cy="3291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㈡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為學習</a:t>
            </a:r>
            <a:r>
              <a:rPr lang="zh-TW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手語和宣傳聾人的語言特性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提供便利；</a:t>
            </a:r>
          </a:p>
          <a:p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㈢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確保以</a:t>
            </a:r>
            <a:r>
              <a:rPr lang="zh-TW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最適合個人情況的語文及交流方式和手段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，在最有利於</a:t>
            </a:r>
            <a:r>
              <a:rPr lang="zh-TW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發展學習和社交能力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的環境中，向盲、聾或聾盲人，特別是盲、聾或聾盲兒童提供教育。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TW" sz="3200" dirty="0" smtClean="0"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 pitchFamily="65" charset="-120"/>
              <a:ea typeface="標楷體" pitchFamily="65" charset="-12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9761" y="804044"/>
            <a:ext cx="422423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第二十四條 </a:t>
            </a:r>
            <a:r>
              <a:rPr lang="en-US" altLang="zh-TW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–</a:t>
            </a:r>
            <a:r>
              <a:rPr lang="zh-TW" alt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 教育</a:t>
            </a:r>
            <a:endParaRPr lang="zh-TW" altLang="en-US" sz="3500" dirty="0"/>
          </a:p>
        </p:txBody>
      </p:sp>
      <p:sp>
        <p:nvSpPr>
          <p:cNvPr id="8" name="Rectangle 7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8332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0" y="693720"/>
            <a:ext cx="9144000" cy="488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38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9178" y="744438"/>
            <a:ext cx="8686808" cy="466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聯合國殘疾人權公約已確認了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手語是一種語言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，就如其他口語一樣。</a:t>
            </a:r>
            <a:endParaRPr kumimoji="0" lang="en-US" altLang="zh-TW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學校有責任為聾童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提供學習手語和宣傳聾人的語言特性提供便利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，包括聘用有資格以手語教學的教師，以協助聾童在課堂上的學習。</a:t>
            </a:r>
            <a:endParaRPr kumimoji="0" lang="en-US" altLang="zh-TW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我們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不是利用手語代替口語，也不是用口語代替手語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，而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是大家可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以學習不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同的語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言，打破大家之間隔膜的關係</a:t>
            </a: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TW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其實，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手語不一定局限於聾人使用，弱聽和健聽人士也可以學習手語，大家有了共通的語言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，我們共融的世界便會變得更廣更闊。</a:t>
            </a:r>
            <a:endParaRPr kumimoji="0" lang="en-US" altLang="zh-TW" sz="3200" dirty="0" smtClean="0">
              <a:latin typeface="標楷體"/>
              <a:ea typeface="標楷體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6714" y="0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總結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828779" y="3689079"/>
            <a:ext cx="5549462" cy="88289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先玩一個熱身遊戲</a:t>
            </a:r>
            <a:endParaRPr lang="zh-TW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84390" y="2061913"/>
            <a:ext cx="51860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indent="-857250" algn="ctr"/>
            <a:r>
              <a:rPr lang="zh-TW" alt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手語是語言嗎</a:t>
            </a:r>
            <a:r>
              <a:rPr lang="en-US" altLang="zh-TW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25673" y="772490"/>
            <a:ext cx="8245362" cy="110360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你可否用表情和動作去表達</a:t>
            </a:r>
            <a:endParaRPr lang="en-US" altLang="zh-TW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以下不同的（情緒）詞語嗎</a:t>
            </a:r>
            <a:r>
              <a:rPr lang="en-US" altLang="zh-TW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 rot="20827442">
            <a:off x="947405" y="2439204"/>
            <a:ext cx="22397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生氣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 rot="226715">
            <a:off x="3580239" y="4015759"/>
            <a:ext cx="22397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快樂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 rot="21262604">
            <a:off x="6102730" y="2439203"/>
            <a:ext cx="22397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痛苦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25673" y="772490"/>
            <a:ext cx="8245362" cy="110360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你可否用表情和動作去表達</a:t>
            </a:r>
            <a:endParaRPr lang="en-US" altLang="zh-TW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以下不同的（時間）詞語嗎</a:t>
            </a:r>
            <a:r>
              <a:rPr lang="en-US" altLang="zh-TW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 rot="20827442">
            <a:off x="449422" y="2439206"/>
            <a:ext cx="32672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一小時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 rot="21375720">
            <a:off x="2845781" y="3984236"/>
            <a:ext cx="32672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三星期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 rot="945876">
            <a:off x="6134274" y="2454970"/>
            <a:ext cx="22397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去年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25673" y="772490"/>
            <a:ext cx="8245362" cy="110360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你可否用表情和動作去表達</a:t>
            </a:r>
            <a:endParaRPr lang="en-US" altLang="zh-TW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以下不同的（禮貌用語）詞語嗎</a:t>
            </a:r>
            <a:r>
              <a:rPr lang="en-US" altLang="zh-TW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 rot="20827442">
            <a:off x="537502" y="2360376"/>
            <a:ext cx="22397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早安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 rot="947004">
            <a:off x="5377517" y="2423438"/>
            <a:ext cx="22397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午安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 rot="236120">
            <a:off x="3327998" y="3984223"/>
            <a:ext cx="22397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多謝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00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25673" y="772490"/>
            <a:ext cx="8245362" cy="110360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奇怪了，為什麼動作無法表達到</a:t>
            </a:r>
            <a:endParaRPr lang="en-US" altLang="zh-TW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時間和禮貌用語？</a:t>
            </a:r>
            <a:endParaRPr lang="zh-TW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 rot="20827442">
            <a:off x="606398" y="2277781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早安</a:t>
            </a:r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 rot="947004">
            <a:off x="5635600" y="2577326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午安</a:t>
            </a:r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 rot="236120">
            <a:off x="2955461" y="2719214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多謝</a:t>
            </a:r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 rot="20827442">
            <a:off x="1199153" y="4379354"/>
            <a:ext cx="2492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一小時</a:t>
            </a:r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 rot="21375720">
            <a:off x="4289195" y="4379364"/>
            <a:ext cx="2492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三星期</a:t>
            </a:r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 rot="945876">
            <a:off x="7070274" y="3906389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去年</a:t>
            </a:r>
            <a:endParaRPr lang="zh-TW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00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25673" y="772490"/>
            <a:ext cx="8245362" cy="110360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究竟動作是什麼？</a:t>
            </a:r>
            <a:endParaRPr lang="zh-TW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51791" y="2179144"/>
            <a:ext cx="8279250" cy="3480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zh-TW" altLang="en-US" sz="3000" dirty="0">
                <a:latin typeface="標楷體"/>
                <a:ea typeface="標楷體"/>
                <a:cs typeface="Calibri" pitchFamily="34" charset="0"/>
              </a:rPr>
              <a:t>動作是一種非語言的溝通方法。</a:t>
            </a:r>
            <a:endParaRPr kumimoji="0" lang="en-US" altLang="zh-CN" sz="3000" dirty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000" dirty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zh-TW" altLang="en-US" sz="3000" dirty="0">
                <a:latin typeface="標楷體"/>
                <a:ea typeface="標楷體"/>
                <a:cs typeface="Calibri" pitchFamily="34" charset="0"/>
              </a:rPr>
              <a:t>用</a:t>
            </a:r>
            <a:r>
              <a:rPr kumimoji="0" lang="zh-TW" altLang="en-US" sz="3000" dirty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身體的動作去表達他們的想法和感受</a:t>
            </a:r>
            <a:r>
              <a:rPr kumimoji="0" lang="zh-TW" altLang="en-US" sz="3000" dirty="0">
                <a:latin typeface="標楷體"/>
                <a:ea typeface="標楷體"/>
                <a:cs typeface="Calibri" pitchFamily="34" charset="0"/>
              </a:rPr>
              <a:t>。 </a:t>
            </a:r>
            <a:endParaRPr kumimoji="0" lang="en-US" altLang="zh-CN" sz="3000" dirty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000" dirty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zh-TW" altLang="en-US" sz="3000" dirty="0" smtClean="0">
                <a:latin typeface="標楷體"/>
                <a:ea typeface="標楷體"/>
                <a:cs typeface="Calibri" pitchFamily="34" charset="0"/>
              </a:rPr>
              <a:t>但有些詞語是無法透過動作表達，例如時間和禮貌用語等。因此才需要使用不同形式的語言去表達，包括口語和手語及其他不同形式的語言</a:t>
            </a:r>
            <a:endParaRPr kumimoji="0" lang="en-US" altLang="zh-CN" sz="3000" dirty="0">
              <a:latin typeface="標楷體"/>
              <a:ea typeface="標楷體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5670" y="867086"/>
            <a:ext cx="8261131" cy="1119369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/>
            <a:r>
              <a:rPr lang="zh-TW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那麼，你認為手語是語言嗎</a:t>
            </a:r>
            <a:r>
              <a:rPr lang="en-US" altLang="zh-TW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0" y="2164928"/>
            <a:ext cx="6348413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864772"/>
            <a:ext cx="9144000" cy="99322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0" y="693720"/>
            <a:ext cx="9144000" cy="488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38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62603" y="1658866"/>
            <a:ext cx="8421139" cy="412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en-US" altLang="zh-TW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“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語言</a:t>
            </a:r>
            <a:r>
              <a:rPr kumimoji="0" lang="en-US" altLang="zh-TW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”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包括口語和手語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及其他形式的非語音語言。</a:t>
            </a:r>
            <a:endParaRPr kumimoji="0" lang="en-US" altLang="zh-TW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由此可見，聯合國殘疾人權公約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已確認了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手語是一種語言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，就如其他口語一樣。</a:t>
            </a:r>
            <a:endParaRPr kumimoji="0" lang="en-US" altLang="zh-TW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TW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kumimoji="0" lang="zh-TW" altLang="en-US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手語就如其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他不同的口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/>
                <a:ea typeface="標楷體"/>
                <a:cs typeface="Calibri" pitchFamily="34" charset="0"/>
              </a:rPr>
              <a:t>語一樣</a:t>
            </a:r>
            <a:r>
              <a:rPr kumimoji="0" lang="zh-TW" altLang="en-US" sz="3200" dirty="0" smtClean="0">
                <a:latin typeface="標楷體"/>
                <a:ea typeface="標楷體"/>
                <a:cs typeface="Calibri" pitchFamily="34" charset="0"/>
              </a:rPr>
              <a:t>，有自己的規則和規律（語法）。</a:t>
            </a: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TW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altLang="zh-CN" sz="3200" dirty="0" smtClean="0">
              <a:latin typeface="標楷體"/>
              <a:ea typeface="標楷體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8602" y="804044"/>
            <a:ext cx="332655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第二條 </a:t>
            </a:r>
            <a:r>
              <a:rPr lang="en-US" altLang="zh-TW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–</a:t>
            </a:r>
            <a:r>
              <a:rPr lang="zh-TW" alt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 定義</a:t>
            </a:r>
            <a:endParaRPr lang="zh-TW" altLang="en-US" sz="3500" dirty="0"/>
          </a:p>
        </p:txBody>
      </p:sp>
      <p:sp>
        <p:nvSpPr>
          <p:cNvPr id="8" name="Rectangle 7"/>
          <p:cNvSpPr/>
          <p:nvPr/>
        </p:nvSpPr>
        <p:spPr>
          <a:xfrm>
            <a:off x="2171351" y="0"/>
            <a:ext cx="48013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 pitchFamily="65" charset="-120"/>
                <a:ea typeface="標楷體" pitchFamily="65" charset="-120"/>
              </a:rPr>
              <a:t>聯合國殘疾人權公約</a:t>
            </a:r>
            <a:endParaRPr lang="en-US" altLang="zh-TW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10138</TotalTime>
  <Words>1161</Words>
  <Application>Microsoft Office PowerPoint</Application>
  <PresentationFormat>On-screen Show (4:3)</PresentationFormat>
  <Paragraphs>121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JENNY LAM</dc:creator>
  <cp:lastModifiedBy>Bun YU</cp:lastModifiedBy>
  <cp:revision>332</cp:revision>
  <dcterms:created xsi:type="dcterms:W3CDTF">2008-03-02T05:41:33Z</dcterms:created>
  <dcterms:modified xsi:type="dcterms:W3CDTF">2014-09-18T13:55:57Z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